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9"/>
  </p:notes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804" autoAdjust="0"/>
  </p:normalViewPr>
  <p:slideViewPr>
    <p:cSldViewPr snapToGrid="0">
      <p:cViewPr varScale="1">
        <p:scale>
          <a:sx n="74" d="100"/>
          <a:sy n="74" d="100"/>
        </p:scale>
        <p:origin x="104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9BF7A1-DB2D-4915-A1CD-93993C55879B}" type="datetimeFigureOut">
              <a:rPr lang="en-PH" smtClean="0"/>
              <a:t>12/04/2018</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E5585A-9EBE-4BB3-A5F0-7EB58B626577}" type="slidenum">
              <a:rPr lang="en-PH" smtClean="0"/>
              <a:t>‹#›</a:t>
            </a:fld>
            <a:endParaRPr lang="en-PH"/>
          </a:p>
        </p:txBody>
      </p:sp>
    </p:spTree>
    <p:extLst>
      <p:ext uri="{BB962C8B-B14F-4D97-AF65-F5344CB8AC3E}">
        <p14:creationId xmlns:p14="http://schemas.microsoft.com/office/powerpoint/2010/main" val="317904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After the content --- </a:t>
            </a:r>
            <a:r>
              <a:rPr lang="en-PH" sz="1200" b="0" i="0" u="none" strike="noStrike" kern="1200" dirty="0">
                <a:solidFill>
                  <a:schemeClr val="tx1"/>
                </a:solidFill>
                <a:effectLst/>
                <a:latin typeface="+mn-lt"/>
                <a:ea typeface="+mn-ea"/>
                <a:cs typeface="+mn-cs"/>
              </a:rPr>
              <a:t>All of these will be viewable in a dashboard, based on their level of authority.</a:t>
            </a:r>
            <a:endParaRPr lang="en-PH" dirty="0"/>
          </a:p>
        </p:txBody>
      </p:sp>
      <p:sp>
        <p:nvSpPr>
          <p:cNvPr id="4" name="Slide Number Placeholder 3"/>
          <p:cNvSpPr>
            <a:spLocks noGrp="1"/>
          </p:cNvSpPr>
          <p:nvPr>
            <p:ph type="sldNum" sz="quarter" idx="10"/>
          </p:nvPr>
        </p:nvSpPr>
        <p:spPr/>
        <p:txBody>
          <a:bodyPr/>
          <a:lstStyle/>
          <a:p>
            <a:fld id="{E6E5585A-9EBE-4BB3-A5F0-7EB58B626577}" type="slidenum">
              <a:rPr lang="en-PH" smtClean="0"/>
              <a:t>3</a:t>
            </a:fld>
            <a:endParaRPr lang="en-PH"/>
          </a:p>
        </p:txBody>
      </p:sp>
    </p:spTree>
    <p:extLst>
      <p:ext uri="{BB962C8B-B14F-4D97-AF65-F5344CB8AC3E}">
        <p14:creationId xmlns:p14="http://schemas.microsoft.com/office/powerpoint/2010/main" val="1847595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After the content -- </a:t>
            </a:r>
            <a:r>
              <a:rPr lang="en-PH" sz="1200" b="0" i="0" u="none" strike="noStrike" kern="1200" dirty="0">
                <a:solidFill>
                  <a:schemeClr val="tx1"/>
                </a:solidFill>
                <a:effectLst/>
                <a:latin typeface="+mn-lt"/>
                <a:ea typeface="+mn-ea"/>
                <a:cs typeface="+mn-cs"/>
              </a:rPr>
              <a:t>However, the system shall not be used to compare and rank data based on the Students’ Quarterly Assessment Exam Results. </a:t>
            </a:r>
            <a:endParaRPr lang="en-PH" dirty="0"/>
          </a:p>
        </p:txBody>
      </p:sp>
      <p:sp>
        <p:nvSpPr>
          <p:cNvPr id="4" name="Slide Number Placeholder 3"/>
          <p:cNvSpPr>
            <a:spLocks noGrp="1"/>
          </p:cNvSpPr>
          <p:nvPr>
            <p:ph type="sldNum" sz="quarter" idx="10"/>
          </p:nvPr>
        </p:nvSpPr>
        <p:spPr/>
        <p:txBody>
          <a:bodyPr/>
          <a:lstStyle/>
          <a:p>
            <a:fld id="{E6E5585A-9EBE-4BB3-A5F0-7EB58B626577}" type="slidenum">
              <a:rPr lang="en-PH" smtClean="0"/>
              <a:t>4</a:t>
            </a:fld>
            <a:endParaRPr lang="en-PH"/>
          </a:p>
        </p:txBody>
      </p:sp>
    </p:spTree>
    <p:extLst>
      <p:ext uri="{BB962C8B-B14F-4D97-AF65-F5344CB8AC3E}">
        <p14:creationId xmlns:p14="http://schemas.microsoft.com/office/powerpoint/2010/main" val="2743443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Moodle - </a:t>
            </a:r>
            <a:r>
              <a:rPr lang="en-PH" sz="1200" b="0" i="0" u="none" strike="noStrike" kern="1200" dirty="0">
                <a:solidFill>
                  <a:schemeClr val="tx1"/>
                </a:solidFill>
                <a:effectLst/>
                <a:latin typeface="+mn-lt"/>
                <a:ea typeface="+mn-ea"/>
                <a:cs typeface="+mn-cs"/>
              </a:rPr>
              <a:t>The system allows the administration of online tests with a variety of questions. The result of the exam reflects in the database. These will then be imported to the ranking system database. </a:t>
            </a:r>
            <a:br>
              <a:rPr lang="en-PH" sz="1200" b="0" i="0" u="none" strike="noStrike" kern="1200" dirty="0">
                <a:solidFill>
                  <a:schemeClr val="tx1"/>
                </a:solidFill>
                <a:effectLst/>
                <a:latin typeface="+mn-lt"/>
                <a:ea typeface="+mn-ea"/>
                <a:cs typeface="+mn-cs"/>
              </a:rPr>
            </a:br>
            <a:br>
              <a:rPr lang="en-PH" sz="1200" b="0" i="0" u="none" strike="noStrike" kern="1200" dirty="0">
                <a:solidFill>
                  <a:schemeClr val="tx1"/>
                </a:solidFill>
                <a:effectLst/>
                <a:latin typeface="+mn-lt"/>
                <a:ea typeface="+mn-ea"/>
                <a:cs typeface="+mn-cs"/>
              </a:rPr>
            </a:br>
            <a:r>
              <a:rPr lang="en-PH" sz="1200" b="0" i="0" u="none" strike="noStrike" kern="1200" dirty="0">
                <a:solidFill>
                  <a:schemeClr val="tx1"/>
                </a:solidFill>
                <a:effectLst/>
                <a:latin typeface="+mn-lt"/>
                <a:ea typeface="+mn-ea"/>
                <a:cs typeface="+mn-cs"/>
              </a:rPr>
              <a:t>OMR - The flow of the system is the answer sheets shall be collected from the students. It will then go through scanning using an ADF scanner. An OMR processing that records each data will provide result displaying that will be ready for exporting. </a:t>
            </a:r>
            <a:endParaRPr lang="en-PH" dirty="0"/>
          </a:p>
        </p:txBody>
      </p:sp>
      <p:sp>
        <p:nvSpPr>
          <p:cNvPr id="4" name="Slide Number Placeholder 3"/>
          <p:cNvSpPr>
            <a:spLocks noGrp="1"/>
          </p:cNvSpPr>
          <p:nvPr>
            <p:ph type="sldNum" sz="quarter" idx="10"/>
          </p:nvPr>
        </p:nvSpPr>
        <p:spPr/>
        <p:txBody>
          <a:bodyPr/>
          <a:lstStyle/>
          <a:p>
            <a:fld id="{E6E5585A-9EBE-4BB3-A5F0-7EB58B626577}" type="slidenum">
              <a:rPr lang="en-PH" smtClean="0"/>
              <a:t>6</a:t>
            </a:fld>
            <a:endParaRPr lang="en-PH"/>
          </a:p>
        </p:txBody>
      </p:sp>
    </p:spTree>
    <p:extLst>
      <p:ext uri="{BB962C8B-B14F-4D97-AF65-F5344CB8AC3E}">
        <p14:creationId xmlns:p14="http://schemas.microsoft.com/office/powerpoint/2010/main" val="1185696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BB1344-31AD-451D-930B-DEA3ED6A17D9}" type="datetimeFigureOut">
              <a:rPr lang="en-PH" smtClean="0"/>
              <a:t>12/04/2018</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B3B1AE81-A0EB-4A4D-8393-C68A6CDD316B}" type="slidenum">
              <a:rPr lang="en-PH" smtClean="0"/>
              <a:t>‹#›</a:t>
            </a:fld>
            <a:endParaRPr lang="en-PH"/>
          </a:p>
        </p:txBody>
      </p:sp>
    </p:spTree>
    <p:extLst>
      <p:ext uri="{BB962C8B-B14F-4D97-AF65-F5344CB8AC3E}">
        <p14:creationId xmlns:p14="http://schemas.microsoft.com/office/powerpoint/2010/main" val="380480901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DBB1344-31AD-451D-930B-DEA3ED6A17D9}" type="datetimeFigureOut">
              <a:rPr lang="en-PH" smtClean="0"/>
              <a:t>12/04/2018</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B3B1AE81-A0EB-4A4D-8393-C68A6CDD316B}" type="slidenum">
              <a:rPr lang="en-PH" smtClean="0"/>
              <a:t>‹#›</a:t>
            </a:fld>
            <a:endParaRPr lang="en-PH"/>
          </a:p>
        </p:txBody>
      </p:sp>
    </p:spTree>
    <p:extLst>
      <p:ext uri="{BB962C8B-B14F-4D97-AF65-F5344CB8AC3E}">
        <p14:creationId xmlns:p14="http://schemas.microsoft.com/office/powerpoint/2010/main" val="1860532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DBB1344-31AD-451D-930B-DEA3ED6A17D9}" type="datetimeFigureOut">
              <a:rPr lang="en-PH" smtClean="0"/>
              <a:t>12/04/2018</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B3B1AE81-A0EB-4A4D-8393-C68A6CDD316B}" type="slidenum">
              <a:rPr lang="en-PH" smtClean="0"/>
              <a:t>‹#›</a:t>
            </a:fld>
            <a:endParaRPr lang="en-PH"/>
          </a:p>
        </p:txBody>
      </p:sp>
    </p:spTree>
    <p:extLst>
      <p:ext uri="{BB962C8B-B14F-4D97-AF65-F5344CB8AC3E}">
        <p14:creationId xmlns:p14="http://schemas.microsoft.com/office/powerpoint/2010/main" val="4964946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DBB1344-31AD-451D-930B-DEA3ED6A17D9}" type="datetimeFigureOut">
              <a:rPr lang="en-PH" smtClean="0"/>
              <a:t>12/04/2018</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B3B1AE81-A0EB-4A4D-8393-C68A6CDD316B}" type="slidenum">
              <a:rPr lang="en-PH" smtClean="0"/>
              <a:t>‹#›</a:t>
            </a:fld>
            <a:endParaRPr lang="en-PH"/>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7467831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DBB1344-31AD-451D-930B-DEA3ED6A17D9}" type="datetimeFigureOut">
              <a:rPr lang="en-PH" smtClean="0"/>
              <a:t>12/04/2018</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B3B1AE81-A0EB-4A4D-8393-C68A6CDD316B}" type="slidenum">
              <a:rPr lang="en-PH" smtClean="0"/>
              <a:t>‹#›</a:t>
            </a:fld>
            <a:endParaRPr lang="en-PH"/>
          </a:p>
        </p:txBody>
      </p:sp>
    </p:spTree>
    <p:extLst>
      <p:ext uri="{BB962C8B-B14F-4D97-AF65-F5344CB8AC3E}">
        <p14:creationId xmlns:p14="http://schemas.microsoft.com/office/powerpoint/2010/main" val="30089393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9DBB1344-31AD-451D-930B-DEA3ED6A17D9}" type="datetimeFigureOut">
              <a:rPr lang="en-PH" smtClean="0"/>
              <a:t>12/04/2018</a:t>
            </a:fld>
            <a:endParaRPr lang="en-PH"/>
          </a:p>
        </p:txBody>
      </p:sp>
      <p:sp>
        <p:nvSpPr>
          <p:cNvPr id="4" name="Footer Placeholder 3"/>
          <p:cNvSpPr>
            <a:spLocks noGrp="1"/>
          </p:cNvSpPr>
          <p:nvPr>
            <p:ph type="ftr" sz="quarter" idx="11"/>
          </p:nvPr>
        </p:nvSpPr>
        <p:spPr/>
        <p:txBody>
          <a:bodyPr/>
          <a:lstStyle/>
          <a:p>
            <a:endParaRPr lang="en-PH"/>
          </a:p>
        </p:txBody>
      </p:sp>
      <p:sp>
        <p:nvSpPr>
          <p:cNvPr id="5" name="Slide Number Placeholder 4"/>
          <p:cNvSpPr>
            <a:spLocks noGrp="1"/>
          </p:cNvSpPr>
          <p:nvPr>
            <p:ph type="sldNum" sz="quarter" idx="12"/>
          </p:nvPr>
        </p:nvSpPr>
        <p:spPr/>
        <p:txBody>
          <a:bodyPr/>
          <a:lstStyle/>
          <a:p>
            <a:fld id="{B3B1AE81-A0EB-4A4D-8393-C68A6CDD316B}" type="slidenum">
              <a:rPr lang="en-PH" smtClean="0"/>
              <a:t>‹#›</a:t>
            </a:fld>
            <a:endParaRPr lang="en-PH"/>
          </a:p>
        </p:txBody>
      </p:sp>
    </p:spTree>
    <p:extLst>
      <p:ext uri="{BB962C8B-B14F-4D97-AF65-F5344CB8AC3E}">
        <p14:creationId xmlns:p14="http://schemas.microsoft.com/office/powerpoint/2010/main" val="15507358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9DBB1344-31AD-451D-930B-DEA3ED6A17D9}" type="datetimeFigureOut">
              <a:rPr lang="en-PH" smtClean="0"/>
              <a:t>12/04/2018</a:t>
            </a:fld>
            <a:endParaRPr lang="en-PH"/>
          </a:p>
        </p:txBody>
      </p:sp>
      <p:sp>
        <p:nvSpPr>
          <p:cNvPr id="4" name="Footer Placeholder 3"/>
          <p:cNvSpPr>
            <a:spLocks noGrp="1"/>
          </p:cNvSpPr>
          <p:nvPr>
            <p:ph type="ftr" sz="quarter" idx="11"/>
          </p:nvPr>
        </p:nvSpPr>
        <p:spPr/>
        <p:txBody>
          <a:bodyPr/>
          <a:lstStyle/>
          <a:p>
            <a:endParaRPr lang="en-PH"/>
          </a:p>
        </p:txBody>
      </p:sp>
      <p:sp>
        <p:nvSpPr>
          <p:cNvPr id="5" name="Slide Number Placeholder 4"/>
          <p:cNvSpPr>
            <a:spLocks noGrp="1"/>
          </p:cNvSpPr>
          <p:nvPr>
            <p:ph type="sldNum" sz="quarter" idx="12"/>
          </p:nvPr>
        </p:nvSpPr>
        <p:spPr/>
        <p:txBody>
          <a:bodyPr/>
          <a:lstStyle/>
          <a:p>
            <a:fld id="{B3B1AE81-A0EB-4A4D-8393-C68A6CDD316B}" type="slidenum">
              <a:rPr lang="en-PH" smtClean="0"/>
              <a:t>‹#›</a:t>
            </a:fld>
            <a:endParaRPr lang="en-PH"/>
          </a:p>
        </p:txBody>
      </p:sp>
    </p:spTree>
    <p:extLst>
      <p:ext uri="{BB962C8B-B14F-4D97-AF65-F5344CB8AC3E}">
        <p14:creationId xmlns:p14="http://schemas.microsoft.com/office/powerpoint/2010/main" val="21154553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BB1344-31AD-451D-930B-DEA3ED6A17D9}" type="datetimeFigureOut">
              <a:rPr lang="en-PH" smtClean="0"/>
              <a:t>12/04/2018</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B3B1AE81-A0EB-4A4D-8393-C68A6CDD316B}" type="slidenum">
              <a:rPr lang="en-PH" smtClean="0"/>
              <a:t>‹#›</a:t>
            </a:fld>
            <a:endParaRPr lang="en-PH"/>
          </a:p>
        </p:txBody>
      </p:sp>
    </p:spTree>
    <p:extLst>
      <p:ext uri="{BB962C8B-B14F-4D97-AF65-F5344CB8AC3E}">
        <p14:creationId xmlns:p14="http://schemas.microsoft.com/office/powerpoint/2010/main" val="38096648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BB1344-31AD-451D-930B-DEA3ED6A17D9}" type="datetimeFigureOut">
              <a:rPr lang="en-PH" smtClean="0"/>
              <a:t>12/04/2018</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B3B1AE81-A0EB-4A4D-8393-C68A6CDD316B}" type="slidenum">
              <a:rPr lang="en-PH" smtClean="0"/>
              <a:t>‹#›</a:t>
            </a:fld>
            <a:endParaRPr lang="en-PH"/>
          </a:p>
        </p:txBody>
      </p:sp>
    </p:spTree>
    <p:extLst>
      <p:ext uri="{BB962C8B-B14F-4D97-AF65-F5344CB8AC3E}">
        <p14:creationId xmlns:p14="http://schemas.microsoft.com/office/powerpoint/2010/main" val="114737534"/>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BB1344-31AD-451D-930B-DEA3ED6A17D9}" type="datetimeFigureOut">
              <a:rPr lang="en-PH" smtClean="0"/>
              <a:t>12/04/2018</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B3B1AE81-A0EB-4A4D-8393-C68A6CDD316B}" type="slidenum">
              <a:rPr lang="en-PH" smtClean="0"/>
              <a:t>‹#›</a:t>
            </a:fld>
            <a:endParaRPr lang="en-PH"/>
          </a:p>
        </p:txBody>
      </p:sp>
    </p:spTree>
    <p:extLst>
      <p:ext uri="{BB962C8B-B14F-4D97-AF65-F5344CB8AC3E}">
        <p14:creationId xmlns:p14="http://schemas.microsoft.com/office/powerpoint/2010/main" val="957684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DBB1344-31AD-451D-930B-DEA3ED6A17D9}" type="datetimeFigureOut">
              <a:rPr lang="en-PH" smtClean="0"/>
              <a:t>12/04/2018</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B3B1AE81-A0EB-4A4D-8393-C68A6CDD316B}" type="slidenum">
              <a:rPr lang="en-PH" smtClean="0"/>
              <a:t>‹#›</a:t>
            </a:fld>
            <a:endParaRPr lang="en-PH"/>
          </a:p>
        </p:txBody>
      </p:sp>
    </p:spTree>
    <p:extLst>
      <p:ext uri="{BB962C8B-B14F-4D97-AF65-F5344CB8AC3E}">
        <p14:creationId xmlns:p14="http://schemas.microsoft.com/office/powerpoint/2010/main" val="325455621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BB1344-31AD-451D-930B-DEA3ED6A17D9}" type="datetimeFigureOut">
              <a:rPr lang="en-PH" smtClean="0"/>
              <a:t>12/04/2018</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B3B1AE81-A0EB-4A4D-8393-C68A6CDD316B}" type="slidenum">
              <a:rPr lang="en-PH" smtClean="0"/>
              <a:t>‹#›</a:t>
            </a:fld>
            <a:endParaRPr lang="en-PH"/>
          </a:p>
        </p:txBody>
      </p:sp>
    </p:spTree>
    <p:extLst>
      <p:ext uri="{BB962C8B-B14F-4D97-AF65-F5344CB8AC3E}">
        <p14:creationId xmlns:p14="http://schemas.microsoft.com/office/powerpoint/2010/main" val="3892015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BB1344-31AD-451D-930B-DEA3ED6A17D9}" type="datetimeFigureOut">
              <a:rPr lang="en-PH" smtClean="0"/>
              <a:t>12/04/2018</a:t>
            </a:fld>
            <a:endParaRPr lang="en-PH"/>
          </a:p>
        </p:txBody>
      </p:sp>
      <p:sp>
        <p:nvSpPr>
          <p:cNvPr id="8" name="Footer Placeholder 7"/>
          <p:cNvSpPr>
            <a:spLocks noGrp="1"/>
          </p:cNvSpPr>
          <p:nvPr>
            <p:ph type="ftr" sz="quarter" idx="11"/>
          </p:nvPr>
        </p:nvSpPr>
        <p:spPr/>
        <p:txBody>
          <a:bodyPr/>
          <a:lstStyle/>
          <a:p>
            <a:endParaRPr lang="en-PH"/>
          </a:p>
        </p:txBody>
      </p:sp>
      <p:sp>
        <p:nvSpPr>
          <p:cNvPr id="9" name="Slide Number Placeholder 8"/>
          <p:cNvSpPr>
            <a:spLocks noGrp="1"/>
          </p:cNvSpPr>
          <p:nvPr>
            <p:ph type="sldNum" sz="quarter" idx="12"/>
          </p:nvPr>
        </p:nvSpPr>
        <p:spPr/>
        <p:txBody>
          <a:bodyPr/>
          <a:lstStyle/>
          <a:p>
            <a:fld id="{B3B1AE81-A0EB-4A4D-8393-C68A6CDD316B}" type="slidenum">
              <a:rPr lang="en-PH" smtClean="0"/>
              <a:t>‹#›</a:t>
            </a:fld>
            <a:endParaRPr lang="en-PH"/>
          </a:p>
        </p:txBody>
      </p:sp>
    </p:spTree>
    <p:extLst>
      <p:ext uri="{BB962C8B-B14F-4D97-AF65-F5344CB8AC3E}">
        <p14:creationId xmlns:p14="http://schemas.microsoft.com/office/powerpoint/2010/main" val="1043257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BB1344-31AD-451D-930B-DEA3ED6A17D9}" type="datetimeFigureOut">
              <a:rPr lang="en-PH" smtClean="0"/>
              <a:t>12/04/2018</a:t>
            </a:fld>
            <a:endParaRPr lang="en-PH"/>
          </a:p>
        </p:txBody>
      </p:sp>
      <p:sp>
        <p:nvSpPr>
          <p:cNvPr id="4" name="Footer Placeholder 3"/>
          <p:cNvSpPr>
            <a:spLocks noGrp="1"/>
          </p:cNvSpPr>
          <p:nvPr>
            <p:ph type="ftr" sz="quarter" idx="11"/>
          </p:nvPr>
        </p:nvSpPr>
        <p:spPr/>
        <p:txBody>
          <a:bodyPr/>
          <a:lstStyle/>
          <a:p>
            <a:endParaRPr lang="en-PH"/>
          </a:p>
        </p:txBody>
      </p:sp>
      <p:sp>
        <p:nvSpPr>
          <p:cNvPr id="5" name="Slide Number Placeholder 4"/>
          <p:cNvSpPr>
            <a:spLocks noGrp="1"/>
          </p:cNvSpPr>
          <p:nvPr>
            <p:ph type="sldNum" sz="quarter" idx="12"/>
          </p:nvPr>
        </p:nvSpPr>
        <p:spPr/>
        <p:txBody>
          <a:bodyPr/>
          <a:lstStyle/>
          <a:p>
            <a:fld id="{B3B1AE81-A0EB-4A4D-8393-C68A6CDD316B}" type="slidenum">
              <a:rPr lang="en-PH" smtClean="0"/>
              <a:t>‹#›</a:t>
            </a:fld>
            <a:endParaRPr lang="en-PH"/>
          </a:p>
        </p:txBody>
      </p:sp>
    </p:spTree>
    <p:extLst>
      <p:ext uri="{BB962C8B-B14F-4D97-AF65-F5344CB8AC3E}">
        <p14:creationId xmlns:p14="http://schemas.microsoft.com/office/powerpoint/2010/main" val="1199184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BB1344-31AD-451D-930B-DEA3ED6A17D9}" type="datetimeFigureOut">
              <a:rPr lang="en-PH" smtClean="0"/>
              <a:t>12/04/2018</a:t>
            </a:fld>
            <a:endParaRPr lang="en-PH"/>
          </a:p>
        </p:txBody>
      </p:sp>
      <p:sp>
        <p:nvSpPr>
          <p:cNvPr id="3" name="Footer Placeholder 2"/>
          <p:cNvSpPr>
            <a:spLocks noGrp="1"/>
          </p:cNvSpPr>
          <p:nvPr>
            <p:ph type="ftr" sz="quarter" idx="11"/>
          </p:nvPr>
        </p:nvSpPr>
        <p:spPr/>
        <p:txBody>
          <a:bodyPr/>
          <a:lstStyle/>
          <a:p>
            <a:endParaRPr lang="en-PH"/>
          </a:p>
        </p:txBody>
      </p:sp>
      <p:sp>
        <p:nvSpPr>
          <p:cNvPr id="4" name="Slide Number Placeholder 3"/>
          <p:cNvSpPr>
            <a:spLocks noGrp="1"/>
          </p:cNvSpPr>
          <p:nvPr>
            <p:ph type="sldNum" sz="quarter" idx="12"/>
          </p:nvPr>
        </p:nvSpPr>
        <p:spPr/>
        <p:txBody>
          <a:bodyPr/>
          <a:lstStyle/>
          <a:p>
            <a:fld id="{B3B1AE81-A0EB-4A4D-8393-C68A6CDD316B}" type="slidenum">
              <a:rPr lang="en-PH" smtClean="0"/>
              <a:t>‹#›</a:t>
            </a:fld>
            <a:endParaRPr lang="en-PH"/>
          </a:p>
        </p:txBody>
      </p:sp>
    </p:spTree>
    <p:extLst>
      <p:ext uri="{BB962C8B-B14F-4D97-AF65-F5344CB8AC3E}">
        <p14:creationId xmlns:p14="http://schemas.microsoft.com/office/powerpoint/2010/main" val="3504372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DBB1344-31AD-451D-930B-DEA3ED6A17D9}" type="datetimeFigureOut">
              <a:rPr lang="en-PH" smtClean="0"/>
              <a:t>12/04/2018</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B3B1AE81-A0EB-4A4D-8393-C68A6CDD316B}" type="slidenum">
              <a:rPr lang="en-PH" smtClean="0"/>
              <a:t>‹#›</a:t>
            </a:fld>
            <a:endParaRPr lang="en-PH"/>
          </a:p>
        </p:txBody>
      </p:sp>
    </p:spTree>
    <p:extLst>
      <p:ext uri="{BB962C8B-B14F-4D97-AF65-F5344CB8AC3E}">
        <p14:creationId xmlns:p14="http://schemas.microsoft.com/office/powerpoint/2010/main" val="3028191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DBB1344-31AD-451D-930B-DEA3ED6A17D9}" type="datetimeFigureOut">
              <a:rPr lang="en-PH" smtClean="0"/>
              <a:t>12/04/2018</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B3B1AE81-A0EB-4A4D-8393-C68A6CDD316B}" type="slidenum">
              <a:rPr lang="en-PH" smtClean="0"/>
              <a:t>‹#›</a:t>
            </a:fld>
            <a:endParaRPr lang="en-PH"/>
          </a:p>
        </p:txBody>
      </p:sp>
    </p:spTree>
    <p:extLst>
      <p:ext uri="{BB962C8B-B14F-4D97-AF65-F5344CB8AC3E}">
        <p14:creationId xmlns:p14="http://schemas.microsoft.com/office/powerpoint/2010/main" val="309288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9DBB1344-31AD-451D-930B-DEA3ED6A17D9}" type="datetimeFigureOut">
              <a:rPr lang="en-PH" smtClean="0"/>
              <a:t>12/04/2018</a:t>
            </a:fld>
            <a:endParaRPr lang="en-PH"/>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PH"/>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B3B1AE81-A0EB-4A4D-8393-C68A6CDD316B}" type="slidenum">
              <a:rPr lang="en-PH" smtClean="0"/>
              <a:t>‹#›</a:t>
            </a:fld>
            <a:endParaRPr lang="en-PH"/>
          </a:p>
        </p:txBody>
      </p:sp>
    </p:spTree>
    <p:extLst>
      <p:ext uri="{BB962C8B-B14F-4D97-AF65-F5344CB8AC3E}">
        <p14:creationId xmlns:p14="http://schemas.microsoft.com/office/powerpoint/2010/main" val="4108703159"/>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1.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pic>
        <p:nvPicPr>
          <p:cNvPr id="5" name="Picture 4" descr="A close up of a hand&#10;&#10;Description generated with high confidence">
            <a:extLst>
              <a:ext uri="{FF2B5EF4-FFF2-40B4-BE49-F238E27FC236}">
                <a16:creationId xmlns:a16="http://schemas.microsoft.com/office/drawing/2014/main" id="{B8C071CF-05FC-48E0-8FCB-609A30953636}"/>
              </a:ext>
            </a:extLst>
          </p:cNvPr>
          <p:cNvPicPr>
            <a:picLocks noChangeAspect="1"/>
          </p:cNvPicPr>
          <p:nvPr/>
        </p:nvPicPr>
        <p:blipFill rotWithShape="1">
          <a:blip r:embed="rId3">
            <a:duotone>
              <a:prstClr val="black"/>
              <a:schemeClr val="tx2">
                <a:tint val="45000"/>
                <a:satMod val="400000"/>
              </a:schemeClr>
            </a:duotone>
            <a:alphaModFix amt="13000"/>
            <a:extLst>
              <a:ext uri="{28A0092B-C50C-407E-A947-70E740481C1C}">
                <a14:useLocalDpi xmlns:a14="http://schemas.microsoft.com/office/drawing/2010/main" val="0"/>
              </a:ext>
            </a:extLst>
          </a:blip>
          <a:srcRect l="392" r="8498"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B57F586F-36E0-4E97-8340-D21EC1175330}"/>
              </a:ext>
            </a:extLst>
          </p:cNvPr>
          <p:cNvSpPr>
            <a:spLocks noGrp="1"/>
          </p:cNvSpPr>
          <p:nvPr>
            <p:ph type="ctrTitle"/>
          </p:nvPr>
        </p:nvSpPr>
        <p:spPr>
          <a:xfrm>
            <a:off x="1375983" y="2306104"/>
            <a:ext cx="9440034" cy="2245791"/>
          </a:xfrm>
        </p:spPr>
        <p:txBody>
          <a:bodyPr>
            <a:normAutofit/>
          </a:bodyPr>
          <a:lstStyle/>
          <a:p>
            <a:r>
              <a:rPr lang="en-PH" sz="6600" b="1" dirty="0">
                <a:latin typeface="Metropolis Thin" panose="00000500000000000000" pitchFamily="50" charset="0"/>
                <a:ea typeface="Microsoft Himalaya" panose="01010100010101010101" pitchFamily="2" charset="0"/>
                <a:cs typeface="Microsoft Himalaya" panose="01010100010101010101" pitchFamily="2" charset="0"/>
              </a:rPr>
              <a:t>PUBLIC SCHOOL RANKING SYSTEM</a:t>
            </a:r>
          </a:p>
        </p:txBody>
      </p:sp>
    </p:spTree>
    <p:extLst>
      <p:ext uri="{BB962C8B-B14F-4D97-AF65-F5344CB8AC3E}">
        <p14:creationId xmlns:p14="http://schemas.microsoft.com/office/powerpoint/2010/main" val="10326095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8814E-4425-4ED6-88C8-5BE2BE2FB2E1}"/>
              </a:ext>
            </a:extLst>
          </p:cNvPr>
          <p:cNvSpPr>
            <a:spLocks noGrp="1"/>
          </p:cNvSpPr>
          <p:nvPr>
            <p:ph type="title"/>
          </p:nvPr>
        </p:nvSpPr>
        <p:spPr/>
        <p:txBody>
          <a:bodyPr>
            <a:normAutofit/>
          </a:bodyPr>
          <a:lstStyle/>
          <a:p>
            <a:pPr algn="l"/>
            <a:r>
              <a:rPr lang="en-PH" sz="5400" b="1" u="sng" dirty="0">
                <a:latin typeface="Metropolis Thin" panose="00000500000000000000" pitchFamily="50" charset="0"/>
              </a:rPr>
              <a:t>INTRODUCTION</a:t>
            </a:r>
          </a:p>
        </p:txBody>
      </p:sp>
    </p:spTree>
    <p:extLst>
      <p:ext uri="{BB962C8B-B14F-4D97-AF65-F5344CB8AC3E}">
        <p14:creationId xmlns:p14="http://schemas.microsoft.com/office/powerpoint/2010/main" val="1277441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8814E-4425-4ED6-88C8-5BE2BE2FB2E1}"/>
              </a:ext>
            </a:extLst>
          </p:cNvPr>
          <p:cNvSpPr>
            <a:spLocks noGrp="1"/>
          </p:cNvSpPr>
          <p:nvPr>
            <p:ph type="title"/>
          </p:nvPr>
        </p:nvSpPr>
        <p:spPr>
          <a:xfrm>
            <a:off x="678663" y="895928"/>
            <a:ext cx="3875919" cy="1463273"/>
          </a:xfrm>
        </p:spPr>
        <p:txBody>
          <a:bodyPr>
            <a:normAutofit fontScale="90000"/>
          </a:bodyPr>
          <a:lstStyle/>
          <a:p>
            <a:pPr algn="l"/>
            <a:r>
              <a:rPr lang="en-PH" sz="5400" b="1" u="sng" dirty="0">
                <a:latin typeface="Metropolis Thin" panose="00000500000000000000" pitchFamily="50" charset="0"/>
              </a:rPr>
              <a:t>WHAT IS IT ABOUT</a:t>
            </a:r>
          </a:p>
        </p:txBody>
      </p:sp>
      <p:pic>
        <p:nvPicPr>
          <p:cNvPr id="5" name="Picture 4" descr="A screenshot of a cell phone&#10;&#10;Description generated with very high confidence">
            <a:extLst>
              <a:ext uri="{FF2B5EF4-FFF2-40B4-BE49-F238E27FC236}">
                <a16:creationId xmlns:a16="http://schemas.microsoft.com/office/drawing/2014/main" id="{2E2E8A96-66DC-4AE7-A14E-42FF34A4C3E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5334000" y="126"/>
            <a:ext cx="6858000" cy="6858000"/>
          </a:xfrm>
          <a:prstGeom prst="rect">
            <a:avLst/>
          </a:prstGeom>
        </p:spPr>
      </p:pic>
      <p:sp>
        <p:nvSpPr>
          <p:cNvPr id="3" name="Rectangle 2">
            <a:extLst>
              <a:ext uri="{FF2B5EF4-FFF2-40B4-BE49-F238E27FC236}">
                <a16:creationId xmlns:a16="http://schemas.microsoft.com/office/drawing/2014/main" id="{F461737C-4380-4FA9-9CA0-272F4C019BC2}"/>
              </a:ext>
            </a:extLst>
          </p:cNvPr>
          <p:cNvSpPr/>
          <p:nvPr/>
        </p:nvSpPr>
        <p:spPr>
          <a:xfrm>
            <a:off x="2516777" y="2952336"/>
            <a:ext cx="8525691" cy="2799549"/>
          </a:xfrm>
          <a:prstGeom prst="rect">
            <a:avLst/>
          </a:prstGeom>
          <a:solidFill>
            <a:schemeClr val="bg1">
              <a:lumMod val="95000"/>
              <a:lumOff val="5000"/>
            </a:schemeClr>
          </a:solidFill>
          <a:ln w="3175">
            <a:solidFill>
              <a:schemeClr val="tx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3">
            <a:schemeClr val="lt1"/>
          </a:lnRef>
          <a:fillRef idx="1">
            <a:schemeClr val="dk1"/>
          </a:fillRef>
          <a:effectRef idx="1">
            <a:schemeClr val="dk1"/>
          </a:effectRef>
          <a:fontRef idx="minor">
            <a:schemeClr val="lt1"/>
          </a:fontRef>
        </p:style>
        <p:txBody>
          <a:bodyPr wrap="square">
            <a:spAutoFit/>
          </a:bodyPr>
          <a:lstStyle/>
          <a:p>
            <a:pPr>
              <a:lnSpc>
                <a:spcPct val="150000"/>
              </a:lnSpc>
            </a:pPr>
            <a:r>
              <a:rPr lang="en-PH" sz="2400" dirty="0">
                <a:effectLst>
                  <a:outerShdw blurRad="38100" dist="38100" dir="2700000" algn="tl">
                    <a:srgbClr val="000000">
                      <a:alpha val="43137"/>
                    </a:srgbClr>
                  </a:outerShdw>
                </a:effectLst>
                <a:latin typeface="Metropolis Thin" panose="00000500000000000000" pitchFamily="50" charset="0"/>
              </a:rPr>
              <a:t>The purpose of the project is to implement two innovative systems that would provide computer-based processes, namely Moodle and OMR, that will help individuals access data, view analytical graphs regarding the educational competency of public schools in the Philippines.</a:t>
            </a:r>
          </a:p>
        </p:txBody>
      </p:sp>
    </p:spTree>
    <p:extLst>
      <p:ext uri="{BB962C8B-B14F-4D97-AF65-F5344CB8AC3E}">
        <p14:creationId xmlns:p14="http://schemas.microsoft.com/office/powerpoint/2010/main" val="330686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 table&#10;&#10;Description generated with very high confidence">
            <a:extLst>
              <a:ext uri="{FF2B5EF4-FFF2-40B4-BE49-F238E27FC236}">
                <a16:creationId xmlns:a16="http://schemas.microsoft.com/office/drawing/2014/main" id="{D5B65A01-7F34-424C-9773-7A5A30CB4CA8}"/>
              </a:ext>
            </a:extLst>
          </p:cNvPr>
          <p:cNvPicPr>
            <a:picLocks noChangeAspect="1"/>
          </p:cNvPicPr>
          <p:nvPr/>
        </p:nvPicPr>
        <p:blipFill rotWithShape="1">
          <a:blip r:embed="rId3">
            <a:extLst>
              <a:ext uri="{28A0092B-C50C-407E-A947-70E740481C1C}">
                <a14:useLocalDpi xmlns:a14="http://schemas.microsoft.com/office/drawing/2010/main" val="0"/>
              </a:ext>
            </a:extLst>
          </a:blip>
          <a:srcRect r="41279"/>
          <a:stretch/>
        </p:blipFill>
        <p:spPr>
          <a:xfrm>
            <a:off x="0" y="1"/>
            <a:ext cx="5281685" cy="6858000"/>
          </a:xfrm>
          <a:prstGeom prst="rect">
            <a:avLst/>
          </a:prstGeom>
        </p:spPr>
      </p:pic>
      <p:sp>
        <p:nvSpPr>
          <p:cNvPr id="2" name="Title 1">
            <a:extLst>
              <a:ext uri="{FF2B5EF4-FFF2-40B4-BE49-F238E27FC236}">
                <a16:creationId xmlns:a16="http://schemas.microsoft.com/office/drawing/2014/main" id="{6368814E-4425-4ED6-88C8-5BE2BE2FB2E1}"/>
              </a:ext>
            </a:extLst>
          </p:cNvPr>
          <p:cNvSpPr>
            <a:spLocks noGrp="1"/>
          </p:cNvSpPr>
          <p:nvPr>
            <p:ph type="title"/>
          </p:nvPr>
        </p:nvSpPr>
        <p:spPr>
          <a:xfrm>
            <a:off x="544945" y="509733"/>
            <a:ext cx="8265535" cy="1392959"/>
          </a:xfrm>
        </p:spPr>
        <p:style>
          <a:lnRef idx="3">
            <a:schemeClr val="lt1"/>
          </a:lnRef>
          <a:fillRef idx="1">
            <a:schemeClr val="dk1"/>
          </a:fillRef>
          <a:effectRef idx="1">
            <a:schemeClr val="dk1"/>
          </a:effectRef>
          <a:fontRef idx="minor">
            <a:schemeClr val="lt1"/>
          </a:fontRef>
        </p:style>
        <p:txBody>
          <a:bodyPr>
            <a:normAutofit fontScale="90000"/>
          </a:bodyPr>
          <a:lstStyle/>
          <a:p>
            <a:r>
              <a:rPr lang="en-PH" sz="5400" b="1" u="sng" dirty="0">
                <a:latin typeface="Metropolis Thin" panose="00000500000000000000" pitchFamily="50" charset="0"/>
              </a:rPr>
              <a:t>SCOPE AND LIMITATION</a:t>
            </a:r>
          </a:p>
        </p:txBody>
      </p:sp>
      <p:sp>
        <p:nvSpPr>
          <p:cNvPr id="3" name="Rectangle 2">
            <a:extLst>
              <a:ext uri="{FF2B5EF4-FFF2-40B4-BE49-F238E27FC236}">
                <a16:creationId xmlns:a16="http://schemas.microsoft.com/office/drawing/2014/main" id="{DDC12003-E241-460C-85B7-1364B0AE209F}"/>
              </a:ext>
            </a:extLst>
          </p:cNvPr>
          <p:cNvSpPr/>
          <p:nvPr/>
        </p:nvSpPr>
        <p:spPr>
          <a:xfrm>
            <a:off x="6096000" y="2352682"/>
            <a:ext cx="5428961" cy="3907545"/>
          </a:xfrm>
          <a:prstGeom prst="rect">
            <a:avLst/>
          </a:prstGeom>
        </p:spPr>
        <p:txBody>
          <a:bodyPr wrap="square">
            <a:spAutoFit/>
          </a:bodyPr>
          <a:lstStyle/>
          <a:p>
            <a:pPr>
              <a:lnSpc>
                <a:spcPct val="150000"/>
              </a:lnSpc>
            </a:pPr>
            <a:r>
              <a:rPr lang="en-PH" sz="2400" dirty="0">
                <a:latin typeface="Metropolis Thin" panose="00000500000000000000" pitchFamily="50" charset="0"/>
              </a:rPr>
              <a:t>The system will be used by the students, faculty, guidance, principal, district office, division office, and regional office of public schools in order to track students’ and schools’ performance in the field of education.</a:t>
            </a:r>
          </a:p>
        </p:txBody>
      </p:sp>
    </p:spTree>
    <p:extLst>
      <p:ext uri="{BB962C8B-B14F-4D97-AF65-F5344CB8AC3E}">
        <p14:creationId xmlns:p14="http://schemas.microsoft.com/office/powerpoint/2010/main" val="2321957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8814E-4425-4ED6-88C8-5BE2BE2FB2E1}"/>
              </a:ext>
            </a:extLst>
          </p:cNvPr>
          <p:cNvSpPr>
            <a:spLocks noGrp="1"/>
          </p:cNvSpPr>
          <p:nvPr>
            <p:ph type="title"/>
          </p:nvPr>
        </p:nvSpPr>
        <p:spPr>
          <a:xfrm>
            <a:off x="3786304" y="258617"/>
            <a:ext cx="8202496" cy="1437893"/>
          </a:xfrm>
        </p:spPr>
        <p:txBody>
          <a:bodyPr>
            <a:normAutofit fontScale="90000"/>
          </a:bodyPr>
          <a:lstStyle/>
          <a:p>
            <a:pPr algn="r"/>
            <a:r>
              <a:rPr lang="en-PH" sz="5400" b="1" u="sng" dirty="0">
                <a:latin typeface="Metropolis Thin" panose="00000500000000000000" pitchFamily="50" charset="0"/>
              </a:rPr>
              <a:t>PURPOSE OF PROJECT MANAGEMENT</a:t>
            </a:r>
          </a:p>
        </p:txBody>
      </p:sp>
      <p:sp>
        <p:nvSpPr>
          <p:cNvPr id="3" name="Rectangle: Rounded Corners 2">
            <a:extLst>
              <a:ext uri="{FF2B5EF4-FFF2-40B4-BE49-F238E27FC236}">
                <a16:creationId xmlns:a16="http://schemas.microsoft.com/office/drawing/2014/main" id="{D00E1CD5-1275-4059-84F2-EE8916C89484}"/>
              </a:ext>
            </a:extLst>
          </p:cNvPr>
          <p:cNvSpPr/>
          <p:nvPr/>
        </p:nvSpPr>
        <p:spPr>
          <a:xfrm>
            <a:off x="1237672" y="2193636"/>
            <a:ext cx="2853430" cy="4299528"/>
          </a:xfrm>
          <a:prstGeom prst="roundRect">
            <a:avLst/>
          </a:prstGeom>
          <a:solidFill>
            <a:schemeClr val="bg1">
              <a:lumMod val="50000"/>
              <a:lumOff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H" dirty="0"/>
          </a:p>
        </p:txBody>
      </p:sp>
      <p:pic>
        <p:nvPicPr>
          <p:cNvPr id="5" name="Picture 4" descr="A close up of a logo&#10;&#10;Description generated with very high confidence">
            <a:extLst>
              <a:ext uri="{FF2B5EF4-FFF2-40B4-BE49-F238E27FC236}">
                <a16:creationId xmlns:a16="http://schemas.microsoft.com/office/drawing/2014/main" id="{A3FD3B51-FF3D-431A-A681-7FBB1B4606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7402" y="3667904"/>
            <a:ext cx="2805703" cy="2638970"/>
          </a:xfrm>
          <a:prstGeom prst="rect">
            <a:avLst/>
          </a:prstGeom>
        </p:spPr>
      </p:pic>
      <p:sp>
        <p:nvSpPr>
          <p:cNvPr id="6" name="Rectangle: Rounded Corners 5">
            <a:extLst>
              <a:ext uri="{FF2B5EF4-FFF2-40B4-BE49-F238E27FC236}">
                <a16:creationId xmlns:a16="http://schemas.microsoft.com/office/drawing/2014/main" id="{1BF74357-A71B-4627-A457-EA17BA0CD657}"/>
              </a:ext>
            </a:extLst>
          </p:cNvPr>
          <p:cNvSpPr/>
          <p:nvPr/>
        </p:nvSpPr>
        <p:spPr>
          <a:xfrm>
            <a:off x="4604630" y="2193636"/>
            <a:ext cx="2853430" cy="4299528"/>
          </a:xfrm>
          <a:prstGeom prst="roundRect">
            <a:avLst/>
          </a:prstGeom>
          <a:solidFill>
            <a:schemeClr val="bg2">
              <a:lumMod val="25000"/>
              <a:lumOff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H" dirty="0"/>
          </a:p>
        </p:txBody>
      </p:sp>
      <p:sp>
        <p:nvSpPr>
          <p:cNvPr id="7" name="Rectangle: Rounded Corners 6">
            <a:extLst>
              <a:ext uri="{FF2B5EF4-FFF2-40B4-BE49-F238E27FC236}">
                <a16:creationId xmlns:a16="http://schemas.microsoft.com/office/drawing/2014/main" id="{B56D5E89-D959-439F-BF45-371A8B89E5E0}"/>
              </a:ext>
            </a:extLst>
          </p:cNvPr>
          <p:cNvSpPr/>
          <p:nvPr/>
        </p:nvSpPr>
        <p:spPr>
          <a:xfrm>
            <a:off x="7971589" y="2193636"/>
            <a:ext cx="2853430" cy="4299528"/>
          </a:xfrm>
          <a:prstGeom prst="roundRect">
            <a:avLst/>
          </a:prstGeom>
          <a:solidFill>
            <a:schemeClr val="tx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H" dirty="0"/>
          </a:p>
        </p:txBody>
      </p:sp>
      <p:pic>
        <p:nvPicPr>
          <p:cNvPr id="9" name="Picture 8" descr="A close up of a clock&#10;&#10;Description generated with high confidence">
            <a:extLst>
              <a:ext uri="{FF2B5EF4-FFF2-40B4-BE49-F238E27FC236}">
                <a16:creationId xmlns:a16="http://schemas.microsoft.com/office/drawing/2014/main" id="{FDE78D1B-F03C-46A1-8F69-CF93478F0A7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780508" y="2455102"/>
            <a:ext cx="2574784" cy="2598113"/>
          </a:xfrm>
          <a:prstGeom prst="rect">
            <a:avLst/>
          </a:prstGeom>
        </p:spPr>
      </p:pic>
      <p:pic>
        <p:nvPicPr>
          <p:cNvPr id="11" name="Picture 10" descr="A close up of a logo&#10;&#10;Description generated with high confidence">
            <a:extLst>
              <a:ext uri="{FF2B5EF4-FFF2-40B4-BE49-F238E27FC236}">
                <a16:creationId xmlns:a16="http://schemas.microsoft.com/office/drawing/2014/main" id="{8A30A2AE-17AD-45F4-B1CC-F476D52CBB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7043" y="3791833"/>
            <a:ext cx="2692226" cy="2692226"/>
          </a:xfrm>
          <a:prstGeom prst="rect">
            <a:avLst/>
          </a:prstGeom>
        </p:spPr>
      </p:pic>
      <p:sp>
        <p:nvSpPr>
          <p:cNvPr id="12" name="TextBox 11">
            <a:extLst>
              <a:ext uri="{FF2B5EF4-FFF2-40B4-BE49-F238E27FC236}">
                <a16:creationId xmlns:a16="http://schemas.microsoft.com/office/drawing/2014/main" id="{E01EAA90-5145-415D-A83B-7D59E1A6ED48}"/>
              </a:ext>
            </a:extLst>
          </p:cNvPr>
          <p:cNvSpPr txBox="1"/>
          <p:nvPr/>
        </p:nvSpPr>
        <p:spPr>
          <a:xfrm>
            <a:off x="1387308" y="2515272"/>
            <a:ext cx="2568891" cy="830997"/>
          </a:xfrm>
          <a:prstGeom prst="rect">
            <a:avLst/>
          </a:prstGeom>
          <a:noFill/>
        </p:spPr>
        <p:txBody>
          <a:bodyPr wrap="square" rtlCol="0">
            <a:spAutoFit/>
          </a:bodyPr>
          <a:lstStyle/>
          <a:p>
            <a:pPr algn="ctr"/>
            <a:r>
              <a:rPr lang="en-PH" sz="2400" b="1" dirty="0">
                <a:latin typeface="Metropolis Thin" panose="00000500000000000000" pitchFamily="50" charset="0"/>
              </a:rPr>
              <a:t>STAY ON TARGET</a:t>
            </a:r>
          </a:p>
        </p:txBody>
      </p:sp>
      <p:sp>
        <p:nvSpPr>
          <p:cNvPr id="13" name="TextBox 12">
            <a:extLst>
              <a:ext uri="{FF2B5EF4-FFF2-40B4-BE49-F238E27FC236}">
                <a16:creationId xmlns:a16="http://schemas.microsoft.com/office/drawing/2014/main" id="{9302F472-B90F-4D1E-9D2B-A1C2201B6ED1}"/>
              </a:ext>
            </a:extLst>
          </p:cNvPr>
          <p:cNvSpPr txBox="1"/>
          <p:nvPr/>
        </p:nvSpPr>
        <p:spPr>
          <a:xfrm>
            <a:off x="8121227" y="2527489"/>
            <a:ext cx="2568891" cy="830997"/>
          </a:xfrm>
          <a:prstGeom prst="rect">
            <a:avLst/>
          </a:prstGeom>
          <a:noFill/>
        </p:spPr>
        <p:txBody>
          <a:bodyPr wrap="square" rtlCol="0">
            <a:spAutoFit/>
          </a:bodyPr>
          <a:lstStyle/>
          <a:p>
            <a:pPr algn="ctr"/>
            <a:r>
              <a:rPr lang="en-PH" sz="2400" b="1" dirty="0">
                <a:latin typeface="Metropolis Thin" panose="00000500000000000000" pitchFamily="50" charset="0"/>
              </a:rPr>
              <a:t>STAY ON BUDGET</a:t>
            </a:r>
          </a:p>
        </p:txBody>
      </p:sp>
      <p:sp>
        <p:nvSpPr>
          <p:cNvPr id="14" name="TextBox 13">
            <a:extLst>
              <a:ext uri="{FF2B5EF4-FFF2-40B4-BE49-F238E27FC236}">
                <a16:creationId xmlns:a16="http://schemas.microsoft.com/office/drawing/2014/main" id="{2664F68E-0DE0-4F1D-9E64-20D268D6D7F8}"/>
              </a:ext>
            </a:extLst>
          </p:cNvPr>
          <p:cNvSpPr txBox="1"/>
          <p:nvPr/>
        </p:nvSpPr>
        <p:spPr>
          <a:xfrm>
            <a:off x="4754266" y="5411529"/>
            <a:ext cx="2568891" cy="830997"/>
          </a:xfrm>
          <a:prstGeom prst="rect">
            <a:avLst/>
          </a:prstGeom>
          <a:noFill/>
        </p:spPr>
        <p:txBody>
          <a:bodyPr wrap="square" rtlCol="0">
            <a:spAutoFit/>
          </a:bodyPr>
          <a:lstStyle/>
          <a:p>
            <a:pPr algn="ctr"/>
            <a:r>
              <a:rPr lang="en-PH" sz="2400" b="1" dirty="0">
                <a:latin typeface="Metropolis Thin" panose="00000500000000000000" pitchFamily="50" charset="0"/>
              </a:rPr>
              <a:t>STAY ON </a:t>
            </a:r>
          </a:p>
          <a:p>
            <a:pPr algn="ctr"/>
            <a:r>
              <a:rPr lang="en-PH" sz="2400" b="1" dirty="0">
                <a:latin typeface="Metropolis Thin" panose="00000500000000000000" pitchFamily="50" charset="0"/>
              </a:rPr>
              <a:t>TIME</a:t>
            </a:r>
          </a:p>
        </p:txBody>
      </p:sp>
    </p:spTree>
    <p:extLst>
      <p:ext uri="{BB962C8B-B14F-4D97-AF65-F5344CB8AC3E}">
        <p14:creationId xmlns:p14="http://schemas.microsoft.com/office/powerpoint/2010/main" val="140164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8814E-4425-4ED6-88C8-5BE2BE2FB2E1}"/>
              </a:ext>
            </a:extLst>
          </p:cNvPr>
          <p:cNvSpPr>
            <a:spLocks noGrp="1"/>
          </p:cNvSpPr>
          <p:nvPr>
            <p:ph type="title"/>
          </p:nvPr>
        </p:nvSpPr>
        <p:spPr>
          <a:xfrm>
            <a:off x="341946" y="406400"/>
            <a:ext cx="10353762" cy="970450"/>
          </a:xfrm>
        </p:spPr>
        <p:txBody>
          <a:bodyPr>
            <a:normAutofit/>
          </a:bodyPr>
          <a:lstStyle/>
          <a:p>
            <a:pPr algn="l"/>
            <a:r>
              <a:rPr lang="en-PH" sz="5400" b="1" u="sng" dirty="0">
                <a:latin typeface="Metropolis Thin" panose="00000500000000000000" pitchFamily="50" charset="0"/>
              </a:rPr>
              <a:t>DATA GATHERING</a:t>
            </a:r>
          </a:p>
        </p:txBody>
      </p:sp>
      <p:sp>
        <p:nvSpPr>
          <p:cNvPr id="3" name="Rectangle 2">
            <a:extLst>
              <a:ext uri="{FF2B5EF4-FFF2-40B4-BE49-F238E27FC236}">
                <a16:creationId xmlns:a16="http://schemas.microsoft.com/office/drawing/2014/main" id="{B68B8C60-5BCB-4CC9-BE72-CDEE3971FEED}"/>
              </a:ext>
            </a:extLst>
          </p:cNvPr>
          <p:cNvSpPr/>
          <p:nvPr/>
        </p:nvSpPr>
        <p:spPr>
          <a:xfrm>
            <a:off x="341946" y="1376850"/>
            <a:ext cx="7647709" cy="830997"/>
          </a:xfrm>
          <a:prstGeom prst="rect">
            <a:avLst/>
          </a:prstGeom>
        </p:spPr>
        <p:txBody>
          <a:bodyPr wrap="square">
            <a:spAutoFit/>
          </a:bodyPr>
          <a:lstStyle/>
          <a:p>
            <a:r>
              <a:rPr lang="en-PH" sz="2400" dirty="0">
                <a:effectLst>
                  <a:outerShdw blurRad="38100" dist="38100" dir="2700000" algn="tl">
                    <a:srgbClr val="000000">
                      <a:alpha val="43137"/>
                    </a:srgbClr>
                  </a:outerShdw>
                </a:effectLst>
                <a:latin typeface="Metropolis Thin" panose="00000500000000000000" pitchFamily="50" charset="0"/>
              </a:rPr>
              <a:t>There are two ways to get the data which is the exam results of students. These are the following: </a:t>
            </a:r>
          </a:p>
        </p:txBody>
      </p:sp>
      <p:pic>
        <p:nvPicPr>
          <p:cNvPr id="5" name="Picture 4" descr="A picture containing building&#10;&#10;Description generated with high confidence">
            <a:extLst>
              <a:ext uri="{FF2B5EF4-FFF2-40B4-BE49-F238E27FC236}">
                <a16:creationId xmlns:a16="http://schemas.microsoft.com/office/drawing/2014/main" id="{C9AACD4E-4FA5-4B1F-AE32-4D9703AD50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5736" y="2207846"/>
            <a:ext cx="3833091" cy="3833091"/>
          </a:xfrm>
          <a:prstGeom prst="rect">
            <a:avLst/>
          </a:prstGeom>
        </p:spPr>
      </p:pic>
      <p:pic>
        <p:nvPicPr>
          <p:cNvPr id="7" name="Picture 6" descr="A close up of a piano&#10;&#10;Description generated with very high confidence">
            <a:extLst>
              <a:ext uri="{FF2B5EF4-FFF2-40B4-BE49-F238E27FC236}">
                <a16:creationId xmlns:a16="http://schemas.microsoft.com/office/drawing/2014/main" id="{79E509C7-D8DB-43D9-87D9-22C1DDFCDC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3175" y="2283277"/>
            <a:ext cx="3601272" cy="3601272"/>
          </a:xfrm>
          <a:prstGeom prst="rect">
            <a:avLst/>
          </a:prstGeom>
        </p:spPr>
      </p:pic>
      <p:sp>
        <p:nvSpPr>
          <p:cNvPr id="8" name="Rectangle 7">
            <a:extLst>
              <a:ext uri="{FF2B5EF4-FFF2-40B4-BE49-F238E27FC236}">
                <a16:creationId xmlns:a16="http://schemas.microsoft.com/office/drawing/2014/main" id="{1735F53F-B680-4480-88C2-C5833A6AC772}"/>
              </a:ext>
            </a:extLst>
          </p:cNvPr>
          <p:cNvSpPr/>
          <p:nvPr/>
        </p:nvSpPr>
        <p:spPr>
          <a:xfrm>
            <a:off x="3283729" y="5348440"/>
            <a:ext cx="1279036" cy="461665"/>
          </a:xfrm>
          <a:prstGeom prst="rect">
            <a:avLst/>
          </a:prstGeom>
        </p:spPr>
        <p:txBody>
          <a:bodyPr wrap="square">
            <a:spAutoFit/>
          </a:bodyPr>
          <a:lstStyle/>
          <a:p>
            <a:r>
              <a:rPr lang="en-PH" sz="2400" dirty="0">
                <a:effectLst>
                  <a:outerShdw blurRad="38100" dist="38100" dir="2700000" algn="tl">
                    <a:srgbClr val="000000">
                      <a:alpha val="43137"/>
                    </a:srgbClr>
                  </a:outerShdw>
                </a:effectLst>
                <a:latin typeface="Metropolis Thin" panose="00000500000000000000" pitchFamily="50" charset="0"/>
              </a:rPr>
              <a:t>Moodle</a:t>
            </a:r>
          </a:p>
        </p:txBody>
      </p:sp>
      <p:sp>
        <p:nvSpPr>
          <p:cNvPr id="9" name="Rectangle 8">
            <a:extLst>
              <a:ext uri="{FF2B5EF4-FFF2-40B4-BE49-F238E27FC236}">
                <a16:creationId xmlns:a16="http://schemas.microsoft.com/office/drawing/2014/main" id="{FDFB0363-4E36-4A19-B62F-BBFE2355F6BE}"/>
              </a:ext>
            </a:extLst>
          </p:cNvPr>
          <p:cNvSpPr/>
          <p:nvPr/>
        </p:nvSpPr>
        <p:spPr>
          <a:xfrm>
            <a:off x="7449129" y="5422884"/>
            <a:ext cx="2096454" cy="461665"/>
          </a:xfrm>
          <a:prstGeom prst="rect">
            <a:avLst/>
          </a:prstGeom>
        </p:spPr>
        <p:txBody>
          <a:bodyPr wrap="square">
            <a:spAutoFit/>
          </a:bodyPr>
          <a:lstStyle/>
          <a:p>
            <a:r>
              <a:rPr lang="en-PH" sz="2400" dirty="0">
                <a:effectLst>
                  <a:outerShdw blurRad="38100" dist="38100" dir="2700000" algn="tl">
                    <a:srgbClr val="000000">
                      <a:alpha val="43137"/>
                    </a:srgbClr>
                  </a:outerShdw>
                </a:effectLst>
                <a:latin typeface="Metropolis Thin" panose="00000500000000000000" pitchFamily="50" charset="0"/>
              </a:rPr>
              <a:t>OMR Scanner</a:t>
            </a:r>
          </a:p>
        </p:txBody>
      </p:sp>
    </p:spTree>
    <p:extLst>
      <p:ext uri="{BB962C8B-B14F-4D97-AF65-F5344CB8AC3E}">
        <p14:creationId xmlns:p14="http://schemas.microsoft.com/office/powerpoint/2010/main" val="2882805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8814E-4425-4ED6-88C8-5BE2BE2FB2E1}"/>
              </a:ext>
            </a:extLst>
          </p:cNvPr>
          <p:cNvSpPr>
            <a:spLocks noGrp="1"/>
          </p:cNvSpPr>
          <p:nvPr>
            <p:ph type="title"/>
          </p:nvPr>
        </p:nvSpPr>
        <p:spPr>
          <a:xfrm>
            <a:off x="65810" y="3429000"/>
            <a:ext cx="4302440" cy="3266209"/>
          </a:xfrm>
        </p:spPr>
        <p:txBody>
          <a:bodyPr>
            <a:normAutofit fontScale="90000"/>
          </a:bodyPr>
          <a:lstStyle/>
          <a:p>
            <a:pPr algn="l"/>
            <a:r>
              <a:rPr lang="en-PH" sz="5400" b="1" u="sng" dirty="0">
                <a:latin typeface="Metropolis Thin" panose="00000500000000000000" pitchFamily="50" charset="0"/>
              </a:rPr>
              <a:t>GOALS &amp; OBJECTIVES OF THE SYSTEM</a:t>
            </a:r>
          </a:p>
        </p:txBody>
      </p:sp>
      <p:graphicFrame>
        <p:nvGraphicFramePr>
          <p:cNvPr id="3" name="Table 2">
            <a:extLst>
              <a:ext uri="{FF2B5EF4-FFF2-40B4-BE49-F238E27FC236}">
                <a16:creationId xmlns:a16="http://schemas.microsoft.com/office/drawing/2014/main" id="{CC21A88E-A08A-4543-9B19-68D81699A206}"/>
              </a:ext>
            </a:extLst>
          </p:cNvPr>
          <p:cNvGraphicFramePr>
            <a:graphicFrameLocks noGrp="1"/>
          </p:cNvGraphicFramePr>
          <p:nvPr>
            <p:extLst>
              <p:ext uri="{D42A27DB-BD31-4B8C-83A1-F6EECF244321}">
                <p14:modId xmlns:p14="http://schemas.microsoft.com/office/powerpoint/2010/main" val="1688328958"/>
              </p:ext>
            </p:extLst>
          </p:nvPr>
        </p:nvGraphicFramePr>
        <p:xfrm>
          <a:off x="4368250" y="153893"/>
          <a:ext cx="7658100" cy="6541316"/>
        </p:xfrm>
        <a:graphic>
          <a:graphicData uri="http://schemas.openxmlformats.org/drawingml/2006/table">
            <a:tbl>
              <a:tblPr firstRow="1" bandRow="1">
                <a:tableStyleId>{073A0DAA-6AF3-43AB-8588-CEC1D06C72B9}</a:tableStyleId>
              </a:tblPr>
              <a:tblGrid>
                <a:gridCol w="2240368">
                  <a:extLst>
                    <a:ext uri="{9D8B030D-6E8A-4147-A177-3AD203B41FA5}">
                      <a16:colId xmlns:a16="http://schemas.microsoft.com/office/drawing/2014/main" val="1576531367"/>
                    </a:ext>
                  </a:extLst>
                </a:gridCol>
                <a:gridCol w="2865032">
                  <a:extLst>
                    <a:ext uri="{9D8B030D-6E8A-4147-A177-3AD203B41FA5}">
                      <a16:colId xmlns:a16="http://schemas.microsoft.com/office/drawing/2014/main" val="67198916"/>
                    </a:ext>
                  </a:extLst>
                </a:gridCol>
                <a:gridCol w="2552700">
                  <a:extLst>
                    <a:ext uri="{9D8B030D-6E8A-4147-A177-3AD203B41FA5}">
                      <a16:colId xmlns:a16="http://schemas.microsoft.com/office/drawing/2014/main" val="4118706772"/>
                    </a:ext>
                  </a:extLst>
                </a:gridCol>
              </a:tblGrid>
              <a:tr h="491703">
                <a:tc>
                  <a:txBody>
                    <a:bodyPr/>
                    <a:lstStyle/>
                    <a:p>
                      <a:pPr algn="ctr"/>
                      <a:r>
                        <a:rPr lang="en-PH" sz="1800" dirty="0">
                          <a:effectLst>
                            <a:outerShdw blurRad="38100" dist="38100" dir="2700000" algn="tl">
                              <a:srgbClr val="000000">
                                <a:alpha val="43137"/>
                              </a:srgbClr>
                            </a:outerShdw>
                          </a:effectLst>
                          <a:latin typeface="Metropolis Thin" panose="00000500000000000000" pitchFamily="50" charset="0"/>
                        </a:rPr>
                        <a:t>GOALS</a:t>
                      </a:r>
                    </a:p>
                  </a:txBody>
                  <a:tcPr anchor="ctr"/>
                </a:tc>
                <a:tc>
                  <a:txBody>
                    <a:bodyPr/>
                    <a:lstStyle/>
                    <a:p>
                      <a:pPr algn="ctr"/>
                      <a:r>
                        <a:rPr lang="en-PH" sz="1800" dirty="0">
                          <a:effectLst>
                            <a:outerShdw blurRad="38100" dist="38100" dir="2700000" algn="tl">
                              <a:srgbClr val="000000">
                                <a:alpha val="43137"/>
                              </a:srgbClr>
                            </a:outerShdw>
                          </a:effectLst>
                          <a:latin typeface="Metropolis Thin" panose="00000500000000000000" pitchFamily="50" charset="0"/>
                        </a:rPr>
                        <a:t>DESCRIPTION</a:t>
                      </a:r>
                    </a:p>
                  </a:txBody>
                  <a:tcPr anchor="ctr"/>
                </a:tc>
                <a:tc>
                  <a:txBody>
                    <a:bodyPr/>
                    <a:lstStyle/>
                    <a:p>
                      <a:pPr algn="ctr"/>
                      <a:r>
                        <a:rPr lang="en-PH" sz="1800" dirty="0">
                          <a:effectLst>
                            <a:outerShdw blurRad="38100" dist="38100" dir="2700000" algn="tl">
                              <a:srgbClr val="000000">
                                <a:alpha val="43137"/>
                              </a:srgbClr>
                            </a:outerShdw>
                          </a:effectLst>
                          <a:latin typeface="Metropolis Thin" panose="00000500000000000000" pitchFamily="50" charset="0"/>
                        </a:rPr>
                        <a:t>OBJECTIVES</a:t>
                      </a:r>
                    </a:p>
                  </a:txBody>
                  <a:tcPr anchor="ctr"/>
                </a:tc>
                <a:extLst>
                  <a:ext uri="{0D108BD9-81ED-4DB2-BD59-A6C34878D82A}">
                    <a16:rowId xmlns:a16="http://schemas.microsoft.com/office/drawing/2014/main" val="677735867"/>
                  </a:ext>
                </a:extLst>
              </a:tr>
              <a:tr h="1849942">
                <a:tc>
                  <a:txBody>
                    <a:bodyPr/>
                    <a:lstStyle/>
                    <a:p>
                      <a:pPr algn="ctr"/>
                      <a:r>
                        <a:rPr lang="en-PH" sz="1400" b="1" dirty="0">
                          <a:effectLst/>
                          <a:latin typeface="Metropolis Thin" panose="00000500000000000000" pitchFamily="50" charset="0"/>
                        </a:rPr>
                        <a:t>Administer Moodle based Quarterly Exams</a:t>
                      </a:r>
                    </a:p>
                  </a:txBody>
                  <a:tcPr anchor="ctr"/>
                </a:tc>
                <a:tc>
                  <a:txBody>
                    <a:bodyPr/>
                    <a:lstStyle/>
                    <a:p>
                      <a:pPr marL="342900" indent="-342900" algn="l">
                        <a:buFont typeface="Arial" panose="020B0604020202020204" pitchFamily="34" charset="0"/>
                        <a:buChar char="•"/>
                      </a:pPr>
                      <a:r>
                        <a:rPr lang="en-PH" sz="1400" b="1" dirty="0">
                          <a:effectLst/>
                          <a:latin typeface="Metropolis Thin" panose="00000500000000000000" pitchFamily="50" charset="0"/>
                        </a:rPr>
                        <a:t>Provide a Moodle system to ease the administering of the exams</a:t>
                      </a:r>
                    </a:p>
                    <a:p>
                      <a:pPr marL="342900" indent="-342900" algn="l">
                        <a:buFont typeface="Arial" panose="020B0604020202020204" pitchFamily="34" charset="0"/>
                        <a:buChar char="•"/>
                      </a:pPr>
                      <a:r>
                        <a:rPr lang="en-PH" sz="1400" b="1" dirty="0">
                          <a:effectLst/>
                          <a:latin typeface="Metropolis Thin" panose="00000500000000000000" pitchFamily="50" charset="0"/>
                        </a:rPr>
                        <a:t>Provide functions to increase the quality of security of the exam data</a:t>
                      </a:r>
                    </a:p>
                  </a:txBody>
                  <a:tcPr anchor="ctr"/>
                </a:tc>
                <a:tc>
                  <a:txBody>
                    <a:bodyPr/>
                    <a:lstStyle/>
                    <a:p>
                      <a:pPr algn="ctr"/>
                      <a:r>
                        <a:rPr lang="en-PH" sz="1400" b="1" dirty="0">
                          <a:effectLst/>
                          <a:latin typeface="Metropolis Thin" panose="00000500000000000000" pitchFamily="50" charset="0"/>
                        </a:rPr>
                        <a:t>To centralize the Quarterly Exams in all regions in the Philippines by implementing a management system called Moodle.</a:t>
                      </a:r>
                    </a:p>
                  </a:txBody>
                  <a:tcPr anchor="ctr"/>
                </a:tc>
                <a:extLst>
                  <a:ext uri="{0D108BD9-81ED-4DB2-BD59-A6C34878D82A}">
                    <a16:rowId xmlns:a16="http://schemas.microsoft.com/office/drawing/2014/main" val="3211178338"/>
                  </a:ext>
                </a:extLst>
              </a:tr>
              <a:tr h="1630458">
                <a:tc>
                  <a:txBody>
                    <a:bodyPr/>
                    <a:lstStyle/>
                    <a:p>
                      <a:pPr algn="ctr"/>
                      <a:r>
                        <a:rPr lang="en-PH" sz="1400" b="1" dirty="0">
                          <a:effectLst/>
                          <a:latin typeface="Metropolis Thin" panose="00000500000000000000" pitchFamily="50" charset="0"/>
                        </a:rPr>
                        <a:t>Administer OMR based Quarterly Exams</a:t>
                      </a:r>
                    </a:p>
                  </a:txBody>
                  <a:tcPr anchor="ctr"/>
                </a:tc>
                <a:tc>
                  <a:txBody>
                    <a:bodyPr/>
                    <a:lstStyle/>
                    <a:p>
                      <a:pPr marL="342900" indent="-342900" algn="l">
                        <a:buFont typeface="Arial" panose="020B0604020202020204" pitchFamily="34" charset="0"/>
                        <a:buChar char="•"/>
                      </a:pPr>
                      <a:r>
                        <a:rPr lang="en-PH" sz="1400" b="1" dirty="0">
                          <a:effectLst/>
                          <a:latin typeface="Metropolis Thin" panose="00000500000000000000" pitchFamily="50" charset="0"/>
                        </a:rPr>
                        <a:t>To produce an accurate data of the exams with minimal error quotient.</a:t>
                      </a:r>
                    </a:p>
                    <a:p>
                      <a:pPr marL="342900" indent="-342900" algn="l">
                        <a:buFont typeface="Arial" panose="020B0604020202020204" pitchFamily="34" charset="0"/>
                        <a:buChar char="•"/>
                      </a:pPr>
                      <a:r>
                        <a:rPr lang="en-PH" sz="1400" b="1" dirty="0">
                          <a:effectLst/>
                          <a:latin typeface="Metropolis Thin" panose="00000500000000000000" pitchFamily="50" charset="0"/>
                        </a:rPr>
                        <a:t>To efficiently record the results of the exams.</a:t>
                      </a:r>
                    </a:p>
                    <a:p>
                      <a:pPr marL="342900" indent="-342900" algn="l">
                        <a:buFont typeface="Arial" panose="020B0604020202020204" pitchFamily="34" charset="0"/>
                        <a:buChar char="•"/>
                      </a:pPr>
                      <a:r>
                        <a:rPr lang="en-PH" sz="1400" b="1" dirty="0">
                          <a:effectLst/>
                          <a:latin typeface="Metropolis Thin" panose="00000500000000000000" pitchFamily="50" charset="0"/>
                        </a:rPr>
                        <a:t>Highly reliable with minimize cost </a:t>
                      </a:r>
                    </a:p>
                  </a:txBody>
                  <a:tcPr anchor="ctr"/>
                </a:tc>
                <a:tc>
                  <a:txBody>
                    <a:bodyPr/>
                    <a:lstStyle/>
                    <a:p>
                      <a:pPr algn="ctr"/>
                      <a:r>
                        <a:rPr lang="en-PH" sz="1400" b="1" dirty="0">
                          <a:effectLst/>
                          <a:latin typeface="Metropolis Thin" panose="00000500000000000000" pitchFamily="50" charset="0"/>
                        </a:rPr>
                        <a:t>To automate the process by providing speed, reliability, and ease of use against the manual import method.</a:t>
                      </a:r>
                    </a:p>
                  </a:txBody>
                  <a:tcPr anchor="ctr"/>
                </a:tc>
                <a:extLst>
                  <a:ext uri="{0D108BD9-81ED-4DB2-BD59-A6C34878D82A}">
                    <a16:rowId xmlns:a16="http://schemas.microsoft.com/office/drawing/2014/main" val="161563795"/>
                  </a:ext>
                </a:extLst>
              </a:tr>
              <a:tr h="972004">
                <a:tc>
                  <a:txBody>
                    <a:bodyPr/>
                    <a:lstStyle/>
                    <a:p>
                      <a:pPr algn="ctr"/>
                      <a:r>
                        <a:rPr lang="en-PH" sz="1400" b="1" dirty="0">
                          <a:effectLst/>
                          <a:latin typeface="Metropolis Thin" panose="00000500000000000000" pitchFamily="50" charset="0"/>
                        </a:rPr>
                        <a:t>Manage Data</a:t>
                      </a:r>
                    </a:p>
                  </a:txBody>
                  <a:tcPr anchor="ctr"/>
                </a:tc>
                <a:tc>
                  <a:txBody>
                    <a:bodyPr/>
                    <a:lstStyle/>
                    <a:p>
                      <a:pPr marL="342900" indent="-342900" algn="l">
                        <a:buFont typeface="Arial" panose="020B0604020202020204" pitchFamily="34" charset="0"/>
                        <a:buChar char="•"/>
                      </a:pPr>
                      <a:r>
                        <a:rPr lang="en-PH" sz="1400" b="1" dirty="0">
                          <a:effectLst/>
                          <a:latin typeface="Metropolis Thin" panose="00000500000000000000" pitchFamily="50" charset="0"/>
                        </a:rPr>
                        <a:t>Extraction of Results</a:t>
                      </a:r>
                    </a:p>
                    <a:p>
                      <a:pPr marL="342900" indent="-342900" algn="l">
                        <a:buFont typeface="Arial" panose="020B0604020202020204" pitchFamily="34" charset="0"/>
                        <a:buChar char="•"/>
                      </a:pPr>
                      <a:r>
                        <a:rPr lang="en-PH" sz="1400" b="1" dirty="0">
                          <a:effectLst/>
                          <a:latin typeface="Metropolis Thin" panose="00000500000000000000" pitchFamily="50" charset="0"/>
                        </a:rPr>
                        <a:t>Application of analytics to the Quarterly Examination Results</a:t>
                      </a:r>
                    </a:p>
                  </a:txBody>
                  <a:tcPr anchor="ctr"/>
                </a:tc>
                <a:tc>
                  <a:txBody>
                    <a:bodyPr/>
                    <a:lstStyle/>
                    <a:p>
                      <a:pPr algn="ctr"/>
                      <a:r>
                        <a:rPr lang="en-PH" sz="1400" b="1" dirty="0">
                          <a:effectLst/>
                          <a:latin typeface="Metropolis Thin" panose="00000500000000000000" pitchFamily="50" charset="0"/>
                        </a:rPr>
                        <a:t>To provide insights from the exam result to the extent of improving the performance of the specific users.</a:t>
                      </a:r>
                    </a:p>
                  </a:txBody>
                  <a:tcPr anchor="ctr"/>
                </a:tc>
                <a:extLst>
                  <a:ext uri="{0D108BD9-81ED-4DB2-BD59-A6C34878D82A}">
                    <a16:rowId xmlns:a16="http://schemas.microsoft.com/office/drawing/2014/main" val="1483110974"/>
                  </a:ext>
                </a:extLst>
              </a:tr>
              <a:tr h="1410973">
                <a:tc>
                  <a:txBody>
                    <a:bodyPr/>
                    <a:lstStyle/>
                    <a:p>
                      <a:pPr algn="ctr"/>
                      <a:r>
                        <a:rPr lang="en-PH" sz="1400" b="1" dirty="0">
                          <a:effectLst/>
                          <a:latin typeface="Metropolis Thin" panose="00000500000000000000" pitchFamily="50" charset="0"/>
                        </a:rPr>
                        <a:t>Centralize System</a:t>
                      </a:r>
                    </a:p>
                  </a:txBody>
                  <a:tcPr anchor="ctr"/>
                </a:tc>
                <a:tc>
                  <a:txBody>
                    <a:bodyPr/>
                    <a:lstStyle/>
                    <a:p>
                      <a:pPr marL="342900" indent="-342900" algn="l">
                        <a:buFont typeface="Arial" panose="020B0604020202020204" pitchFamily="34" charset="0"/>
                        <a:buChar char="•"/>
                      </a:pPr>
                      <a:r>
                        <a:rPr lang="en-PH" sz="1400" b="1" dirty="0">
                          <a:effectLst/>
                          <a:latin typeface="Metropolis Thin" panose="00000500000000000000" pitchFamily="50" charset="0"/>
                        </a:rPr>
                        <a:t>System integration between Ranking System and Moodle System</a:t>
                      </a:r>
                    </a:p>
                    <a:p>
                      <a:pPr marL="342900" indent="-342900" algn="l">
                        <a:buFont typeface="Arial" panose="020B0604020202020204" pitchFamily="34" charset="0"/>
                        <a:buChar char="•"/>
                      </a:pPr>
                      <a:r>
                        <a:rPr lang="en-PH" sz="1400" b="1" dirty="0">
                          <a:effectLst/>
                          <a:latin typeface="Metropolis Thin" panose="00000500000000000000" pitchFamily="50" charset="0"/>
                        </a:rPr>
                        <a:t>Provide user access level</a:t>
                      </a:r>
                    </a:p>
                  </a:txBody>
                  <a:tcPr anchor="ctr"/>
                </a:tc>
                <a:tc>
                  <a:txBody>
                    <a:bodyPr/>
                    <a:lstStyle/>
                    <a:p>
                      <a:pPr algn="ctr"/>
                      <a:r>
                        <a:rPr lang="en-PH" sz="1400" b="1" dirty="0">
                          <a:effectLst/>
                          <a:latin typeface="Metropolis Thin" panose="00000500000000000000" pitchFamily="50" charset="0"/>
                        </a:rPr>
                        <a:t>To optimally manage the users’ data depending on the user access restriction.</a:t>
                      </a:r>
                    </a:p>
                  </a:txBody>
                  <a:tcPr anchor="ctr"/>
                </a:tc>
                <a:extLst>
                  <a:ext uri="{0D108BD9-81ED-4DB2-BD59-A6C34878D82A}">
                    <a16:rowId xmlns:a16="http://schemas.microsoft.com/office/drawing/2014/main" val="4248908593"/>
                  </a:ext>
                </a:extLst>
              </a:tr>
            </a:tbl>
          </a:graphicData>
        </a:graphic>
      </p:graphicFrame>
    </p:spTree>
    <p:extLst>
      <p:ext uri="{BB962C8B-B14F-4D97-AF65-F5344CB8AC3E}">
        <p14:creationId xmlns:p14="http://schemas.microsoft.com/office/powerpoint/2010/main" val="1370999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Slate</Template>
  <TotalTime>79</TotalTime>
  <Words>393</Words>
  <Application>Microsoft Office PowerPoint</Application>
  <PresentationFormat>Widescreen</PresentationFormat>
  <Paragraphs>42</Paragraphs>
  <Slides>7</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Arial</vt:lpstr>
      <vt:lpstr>Calibri</vt:lpstr>
      <vt:lpstr>Calisto MT</vt:lpstr>
      <vt:lpstr>Metropolis Thin</vt:lpstr>
      <vt:lpstr>Microsoft Himalaya</vt:lpstr>
      <vt:lpstr>Trebuchet MS</vt:lpstr>
      <vt:lpstr>Wingdings 2</vt:lpstr>
      <vt:lpstr>Slate</vt:lpstr>
      <vt:lpstr>PUBLIC SCHOOL RANKING SYSTEM</vt:lpstr>
      <vt:lpstr>INTRODUCTION</vt:lpstr>
      <vt:lpstr>WHAT IS IT ABOUT</vt:lpstr>
      <vt:lpstr>SCOPE AND LIMITATION</vt:lpstr>
      <vt:lpstr>PURPOSE OF PROJECT MANAGEMENT</vt:lpstr>
      <vt:lpstr>DATA GATHERING</vt:lpstr>
      <vt:lpstr>GOALS &amp; OBJECTIVES OF THE SYSTEM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PUBLIC SCHOOL RANKING SYSTEM</dc:title>
  <dc:creator>Rhea Ayungon</dc:creator>
  <cp:lastModifiedBy>Rhea Ayungon</cp:lastModifiedBy>
  <cp:revision>8</cp:revision>
  <dcterms:created xsi:type="dcterms:W3CDTF">2018-04-12T13:17:46Z</dcterms:created>
  <dcterms:modified xsi:type="dcterms:W3CDTF">2018-04-12T14:37:19Z</dcterms:modified>
</cp:coreProperties>
</file>